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2"/>
  </p:notesMasterIdLst>
  <p:sldIdLst>
    <p:sldId id="256" r:id="rId2"/>
    <p:sldId id="291" r:id="rId3"/>
    <p:sldId id="257" r:id="rId4"/>
    <p:sldId id="258" r:id="rId5"/>
    <p:sldId id="259" r:id="rId6"/>
    <p:sldId id="260" r:id="rId7"/>
    <p:sldId id="261" r:id="rId8"/>
    <p:sldId id="269" r:id="rId9"/>
    <p:sldId id="270" r:id="rId10"/>
    <p:sldId id="271" r:id="rId11"/>
    <p:sldId id="272" r:id="rId12"/>
    <p:sldId id="273" r:id="rId13"/>
    <p:sldId id="274" r:id="rId14"/>
    <p:sldId id="275" r:id="rId15"/>
    <p:sldId id="276" r:id="rId16"/>
    <p:sldId id="277" r:id="rId17"/>
    <p:sldId id="278" r:id="rId18"/>
    <p:sldId id="279" r:id="rId19"/>
    <p:sldId id="283" r:id="rId20"/>
    <p:sldId id="280" r:id="rId21"/>
    <p:sldId id="281" r:id="rId22"/>
    <p:sldId id="282" r:id="rId23"/>
    <p:sldId id="294" r:id="rId24"/>
    <p:sldId id="296" r:id="rId25"/>
    <p:sldId id="295" r:id="rId26"/>
    <p:sldId id="290" r:id="rId27"/>
    <p:sldId id="293" r:id="rId28"/>
    <p:sldId id="289" r:id="rId29"/>
    <p:sldId id="297" r:id="rId30"/>
    <p:sldId id="29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09" d="100"/>
          <a:sy n="109" d="100"/>
        </p:scale>
        <p:origin x="112" y="204"/>
      </p:cViewPr>
      <p:guideLst/>
    </p:cSldViewPr>
  </p:slideViewPr>
  <p:notesTextViewPr>
    <p:cViewPr>
      <p:scale>
        <a:sx n="3" d="2"/>
        <a:sy n="3" d="2"/>
      </p:scale>
      <p:origin x="0" y="0"/>
    </p:cViewPr>
  </p:notesTextViewPr>
  <p:notesViewPr>
    <p:cSldViewPr snapToGrid="0">
      <p:cViewPr>
        <p:scale>
          <a:sx n="150" d="100"/>
          <a:sy n="150" d="100"/>
        </p:scale>
        <p:origin x="548" y="-12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239F0-B9B3-42A0-B451-87BDC9CEBB72}" type="datetimeFigureOut">
              <a:rPr lang="en-AU" smtClean="0"/>
              <a:t>25/10/2022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dirty="0" smtClean="0"/>
              <a:t>S&amp;F</a:t>
            </a:r>
          </a:p>
          <a:p>
            <a:pPr lvl="0"/>
            <a:r>
              <a:rPr lang="en-AU" dirty="0" smtClean="0"/>
              <a:t>These are the people who will cycle regardless of roadway conditions. They are ‘cyclists;’ riding is a strong part of their identity and they are generally undeterred by roadway conditions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A670E-A224-4BA7-8125-EED0FA428E1E}" type="slidenum">
              <a:rPr lang="en-AU" smtClean="0"/>
              <a:t>‹#›</a:t>
            </a:fld>
            <a:endParaRPr lang="en-AU"/>
          </a:p>
        </p:txBody>
      </p:sp>
    </p:spTree>
    <p:extLst>
      <p:ext uri="{BB962C8B-B14F-4D97-AF65-F5344CB8AC3E}">
        <p14:creationId xmlns:p14="http://schemas.microsoft.com/office/powerpoint/2010/main" val="280389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the people who will cycle regardless of roadway conditions. They are ‘cyclists;’ riding is a strong part of their identity and they are generally undeterred by roadway conditions</a:t>
            </a:r>
          </a:p>
          <a:p>
            <a:r>
              <a:rPr lang="en-AU" dirty="0" smtClean="0"/>
              <a:t>E&amp;C: This group is relatively comfortable sharing the roadway with vehicular traffic, but they prefer to do so operating on their own bicycle facilities. They are attracted to cycling in streets that have been redesigned to make them work well for bicycling. They appreciate bicycle lanes and bicycle boulevards</a:t>
            </a:r>
          </a:p>
          <a:p>
            <a:r>
              <a:rPr lang="en-AU" dirty="0" smtClean="0"/>
              <a:t>IBC: These residents are curious about bicycling. They are hearing messages from a wide variety of sources about how cycling is booming in different cities, about the need for people to lead more active lives. They like riding a bicycle, remembering back to their youth, and they would like to ride more, however, they are afraid to ride on busy roads. They don’t like the cars speeding down their streets. They get nervous thinking about what would happen to them on a bicycle when a driver runs a red light, or cars passing too closely and too fast. Very few of these people regularly ride bicycles, they would ride if they felt safer on the roadways—if cars were slower and less frequent, and if there were more quiet streets with few cars and paths without any cars at all.</a:t>
            </a:r>
          </a:p>
          <a:p>
            <a:r>
              <a:rPr lang="en-AU" dirty="0" smtClean="0"/>
              <a:t>NWNH: This group is currently not interested in bicycling at all, for reasons of topography, inability, or simply a complete and utter lack of interest.</a:t>
            </a:r>
          </a:p>
          <a:p>
            <a:endParaRPr lang="en-AU" dirty="0"/>
          </a:p>
        </p:txBody>
      </p:sp>
      <p:sp>
        <p:nvSpPr>
          <p:cNvPr id="4" name="Slide Number Placeholder 3"/>
          <p:cNvSpPr>
            <a:spLocks noGrp="1"/>
          </p:cNvSpPr>
          <p:nvPr>
            <p:ph type="sldNum" sz="quarter" idx="10"/>
          </p:nvPr>
        </p:nvSpPr>
        <p:spPr/>
        <p:txBody>
          <a:bodyPr/>
          <a:lstStyle/>
          <a:p>
            <a:fld id="{FE6A670E-A224-4BA7-8125-EED0FA428E1E}" type="slidenum">
              <a:rPr lang="en-AU" smtClean="0"/>
              <a:t>7</a:t>
            </a:fld>
            <a:endParaRPr lang="en-AU"/>
          </a:p>
        </p:txBody>
      </p:sp>
    </p:spTree>
    <p:extLst>
      <p:ext uri="{BB962C8B-B14F-4D97-AF65-F5344CB8AC3E}">
        <p14:creationId xmlns:p14="http://schemas.microsoft.com/office/powerpoint/2010/main" val="251492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46BFE4-2A1F-4C50-914D-8696A668ACBC}" type="datetimeFigureOut">
              <a:rPr lang="en-AU" smtClean="0"/>
              <a:t>25/10/2022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1F98A0-334C-410F-B686-B43A364E9AC8}"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42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46BFE4-2A1F-4C50-914D-8696A668ACBC}" type="datetimeFigureOut">
              <a:rPr lang="en-AU" smtClean="0"/>
              <a:t>25/10/2022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1F98A0-334C-410F-B686-B43A364E9AC8}" type="slidenum">
              <a:rPr lang="en-AU" smtClean="0"/>
              <a:t>‹#›</a:t>
            </a:fld>
            <a:endParaRPr lang="en-AU"/>
          </a:p>
        </p:txBody>
      </p:sp>
    </p:spTree>
    <p:extLst>
      <p:ext uri="{BB962C8B-B14F-4D97-AF65-F5344CB8AC3E}">
        <p14:creationId xmlns:p14="http://schemas.microsoft.com/office/powerpoint/2010/main" val="337664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46BFE4-2A1F-4C50-914D-8696A668ACBC}" type="datetimeFigureOut">
              <a:rPr lang="en-AU" smtClean="0"/>
              <a:t>25/10/2022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1F98A0-334C-410F-B686-B43A364E9AC8}" type="slidenum">
              <a:rPr lang="en-AU" smtClean="0"/>
              <a:t>‹#›</a:t>
            </a:fld>
            <a:endParaRPr lang="en-AU"/>
          </a:p>
        </p:txBody>
      </p:sp>
    </p:spTree>
    <p:extLst>
      <p:ext uri="{BB962C8B-B14F-4D97-AF65-F5344CB8AC3E}">
        <p14:creationId xmlns:p14="http://schemas.microsoft.com/office/powerpoint/2010/main" val="353752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46BFE4-2A1F-4C50-914D-8696A668ACBC}" type="datetimeFigureOut">
              <a:rPr lang="en-AU" smtClean="0"/>
              <a:t>25/10/2022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1F98A0-334C-410F-B686-B43A364E9AC8}" type="slidenum">
              <a:rPr lang="en-AU" smtClean="0"/>
              <a:t>‹#›</a:t>
            </a:fld>
            <a:endParaRPr lang="en-AU"/>
          </a:p>
        </p:txBody>
      </p:sp>
    </p:spTree>
    <p:extLst>
      <p:ext uri="{BB962C8B-B14F-4D97-AF65-F5344CB8AC3E}">
        <p14:creationId xmlns:p14="http://schemas.microsoft.com/office/powerpoint/2010/main" val="135675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46BFE4-2A1F-4C50-914D-8696A668ACBC}" type="datetimeFigureOut">
              <a:rPr lang="en-AU" smtClean="0"/>
              <a:t>25/10/2022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91F98A0-334C-410F-B686-B43A364E9AC8}"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12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46BFE4-2A1F-4C50-914D-8696A668ACBC}" type="datetimeFigureOut">
              <a:rPr lang="en-AU" smtClean="0"/>
              <a:t>25/10/2022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91F98A0-334C-410F-B686-B43A364E9AC8}" type="slidenum">
              <a:rPr lang="en-AU" smtClean="0"/>
              <a:t>‹#›</a:t>
            </a:fld>
            <a:endParaRPr lang="en-AU"/>
          </a:p>
        </p:txBody>
      </p:sp>
    </p:spTree>
    <p:extLst>
      <p:ext uri="{BB962C8B-B14F-4D97-AF65-F5344CB8AC3E}">
        <p14:creationId xmlns:p14="http://schemas.microsoft.com/office/powerpoint/2010/main" val="167768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46BFE4-2A1F-4C50-914D-8696A668ACBC}" type="datetimeFigureOut">
              <a:rPr lang="en-AU" smtClean="0"/>
              <a:t>25/10/2022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91F98A0-334C-410F-B686-B43A364E9AC8}" type="slidenum">
              <a:rPr lang="en-AU" smtClean="0"/>
              <a:t>‹#›</a:t>
            </a:fld>
            <a:endParaRPr lang="en-AU"/>
          </a:p>
        </p:txBody>
      </p:sp>
    </p:spTree>
    <p:extLst>
      <p:ext uri="{BB962C8B-B14F-4D97-AF65-F5344CB8AC3E}">
        <p14:creationId xmlns:p14="http://schemas.microsoft.com/office/powerpoint/2010/main" val="221503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46BFE4-2A1F-4C50-914D-8696A668ACBC}" type="datetimeFigureOut">
              <a:rPr lang="en-AU" smtClean="0"/>
              <a:t>25/10/2022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91F98A0-334C-410F-B686-B43A364E9AC8}" type="slidenum">
              <a:rPr lang="en-AU" smtClean="0"/>
              <a:t>‹#›</a:t>
            </a:fld>
            <a:endParaRPr lang="en-AU"/>
          </a:p>
        </p:txBody>
      </p:sp>
    </p:spTree>
    <p:extLst>
      <p:ext uri="{BB962C8B-B14F-4D97-AF65-F5344CB8AC3E}">
        <p14:creationId xmlns:p14="http://schemas.microsoft.com/office/powerpoint/2010/main" val="2454242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46BFE4-2A1F-4C50-914D-8696A668ACBC}" type="datetimeFigureOut">
              <a:rPr lang="en-AU" smtClean="0"/>
              <a:t>25/10/2022</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991F98A0-334C-410F-B686-B43A364E9AC8}" type="slidenum">
              <a:rPr lang="en-AU" smtClean="0"/>
              <a:t>‹#›</a:t>
            </a:fld>
            <a:endParaRPr lang="en-AU"/>
          </a:p>
        </p:txBody>
      </p:sp>
    </p:spTree>
    <p:extLst>
      <p:ext uri="{BB962C8B-B14F-4D97-AF65-F5344CB8AC3E}">
        <p14:creationId xmlns:p14="http://schemas.microsoft.com/office/powerpoint/2010/main" val="396592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46BFE4-2A1F-4C50-914D-8696A668ACBC}" type="datetimeFigureOut">
              <a:rPr lang="en-AU" smtClean="0"/>
              <a:t>25/10/2022</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1F98A0-334C-410F-B686-B43A364E9AC8}" type="slidenum">
              <a:rPr lang="en-AU" smtClean="0"/>
              <a:t>‹#›</a:t>
            </a:fld>
            <a:endParaRPr lang="en-AU"/>
          </a:p>
        </p:txBody>
      </p:sp>
    </p:spTree>
    <p:extLst>
      <p:ext uri="{BB962C8B-B14F-4D97-AF65-F5344CB8AC3E}">
        <p14:creationId xmlns:p14="http://schemas.microsoft.com/office/powerpoint/2010/main" val="65161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946BFE4-2A1F-4C50-914D-8696A668ACBC}" type="datetimeFigureOut">
              <a:rPr lang="en-AU" smtClean="0"/>
              <a:t>25/10/2022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91F98A0-334C-410F-B686-B43A364E9AC8}" type="slidenum">
              <a:rPr lang="en-AU" smtClean="0"/>
              <a:t>‹#›</a:t>
            </a:fld>
            <a:endParaRPr lang="en-AU"/>
          </a:p>
        </p:txBody>
      </p:sp>
    </p:spTree>
    <p:extLst>
      <p:ext uri="{BB962C8B-B14F-4D97-AF65-F5344CB8AC3E}">
        <p14:creationId xmlns:p14="http://schemas.microsoft.com/office/powerpoint/2010/main" val="361517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46BFE4-2A1F-4C50-914D-8696A668ACBC}" type="datetimeFigureOut">
              <a:rPr lang="en-AU" smtClean="0"/>
              <a:t>25/10/2022</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1F98A0-334C-410F-B686-B43A364E9AC8}"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59239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fiafoundation.org/news/millions-of-young-lives-lost-without-global-road-safety-investment-warns-new-fia-foundation-stud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vMed1qceJ_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Active Transport </a:t>
            </a:r>
            <a:br>
              <a:rPr lang="en-AU" dirty="0" smtClean="0"/>
            </a:br>
            <a:r>
              <a:rPr lang="en-AU" dirty="0" smtClean="0"/>
              <a:t>(mostly cycling)</a:t>
            </a:r>
            <a:endParaRPr lang="en-AU" dirty="0"/>
          </a:p>
        </p:txBody>
      </p:sp>
      <p:sp>
        <p:nvSpPr>
          <p:cNvPr id="3" name="Subtitle 2"/>
          <p:cNvSpPr>
            <a:spLocks noGrp="1"/>
          </p:cNvSpPr>
          <p:nvPr>
            <p:ph type="subTitle" idx="1"/>
          </p:nvPr>
        </p:nvSpPr>
        <p:spPr/>
        <p:txBody>
          <a:bodyPr>
            <a:normAutofit/>
          </a:bodyPr>
          <a:lstStyle/>
          <a:p>
            <a:r>
              <a:rPr lang="en-AU" dirty="0" smtClean="0"/>
              <a:t>John Symons</a:t>
            </a:r>
          </a:p>
          <a:p>
            <a:r>
              <a:rPr lang="en-AU" dirty="0" smtClean="0"/>
              <a:t>BikeWest</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393274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3536"/>
          </a:xfrm>
        </p:spPr>
        <p:txBody>
          <a:bodyPr/>
          <a:lstStyle/>
          <a:p>
            <a:r>
              <a:rPr lang="en-AU" dirty="0" smtClean="0"/>
              <a:t>Safe System Approach</a:t>
            </a:r>
            <a:endParaRPr lang="en-AU" dirty="0"/>
          </a:p>
        </p:txBody>
      </p:sp>
      <p:sp>
        <p:nvSpPr>
          <p:cNvPr id="3" name="Content Placeholder 2"/>
          <p:cNvSpPr>
            <a:spLocks noGrp="1"/>
          </p:cNvSpPr>
          <p:nvPr>
            <p:ph idx="1"/>
          </p:nvPr>
        </p:nvSpPr>
        <p:spPr>
          <a:xfrm>
            <a:off x="395439" y="1732547"/>
            <a:ext cx="5870608" cy="4425165"/>
          </a:xfrm>
        </p:spPr>
        <p:txBody>
          <a:bodyPr>
            <a:normAutofit lnSpcReduction="10000"/>
          </a:bodyPr>
          <a:lstStyle/>
          <a:p>
            <a:r>
              <a:rPr lang="en-AU" sz="3200" dirty="0" smtClean="0">
                <a:effectLst/>
              </a:rPr>
              <a:t>Principles :</a:t>
            </a:r>
          </a:p>
          <a:p>
            <a:pPr lvl="1"/>
            <a:r>
              <a:rPr lang="en-AU" sz="2800" dirty="0" smtClean="0">
                <a:effectLst/>
              </a:rPr>
              <a:t>People make mistakes; no one should die or be seriously injured as a result of these mistakes.</a:t>
            </a:r>
          </a:p>
          <a:p>
            <a:pPr lvl="1"/>
            <a:r>
              <a:rPr lang="en-AU" sz="2800" dirty="0" smtClean="0">
                <a:effectLst/>
              </a:rPr>
              <a:t>Human Vulnerability: the body has a limited ability to tolerate crash forces (key speed is 30km/h)</a:t>
            </a:r>
          </a:p>
          <a:p>
            <a:pPr lvl="1"/>
            <a:r>
              <a:rPr lang="en-AU" sz="2800" dirty="0" smtClean="0"/>
              <a:t>Road Safety is a shared responsibility</a:t>
            </a:r>
          </a:p>
          <a:p>
            <a:pPr lvl="1"/>
            <a:r>
              <a:rPr lang="en-AU" sz="2800" dirty="0" smtClean="0"/>
              <a:t>Build a safe and forgiving system</a:t>
            </a:r>
            <a:endParaRPr lang="en-AU" sz="2800" dirty="0" smtClean="0">
              <a:effectLst/>
            </a:endParaRPr>
          </a:p>
          <a:p>
            <a:r>
              <a:rPr lang="en-AU" sz="2800" dirty="0" smtClean="0"/>
              <a:t>Informs Key Design Principles</a:t>
            </a:r>
            <a:endParaRPr lang="en-AU" sz="2800" dirty="0"/>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6047" y="2094949"/>
            <a:ext cx="5642345" cy="34299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39886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7110" y="122973"/>
            <a:ext cx="4258740" cy="597944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128023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426819" cy="1325563"/>
          </a:xfrm>
        </p:spPr>
        <p:txBody>
          <a:bodyPr>
            <a:normAutofit fontScale="90000"/>
          </a:bodyPr>
          <a:lstStyle/>
          <a:p>
            <a:r>
              <a:rPr lang="en-AU" dirty="0" smtClean="0"/>
              <a:t>Separated from Volume Traffic</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77" y="1809550"/>
            <a:ext cx="3793263" cy="3960000"/>
          </a:xfrm>
        </p:spPr>
      </p:pic>
      <p:pic>
        <p:nvPicPr>
          <p:cNvPr id="6" name="Picture 5" descr="D:\Work Computer\Cycling\Images and cartoons\VicRoads Design Guidance for strategically important cycling required facilit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170" y="1809550"/>
            <a:ext cx="3744227" cy="440837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89474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Separated from Pedestrians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7480" y="1902444"/>
            <a:ext cx="4158000" cy="3960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3560633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Treated as Vehicles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4387" y="1863942"/>
            <a:ext cx="4144186" cy="3960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971878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Routes must join together</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2950" y="1844692"/>
            <a:ext cx="3367059" cy="3960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967474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Routes must be logical</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8206" y="1844692"/>
            <a:ext cx="3276548" cy="3960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1487336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Routes must take into account preferences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9985" y="1815817"/>
            <a:ext cx="3612990" cy="3960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1306291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72" y="286602"/>
            <a:ext cx="10058400" cy="1450757"/>
          </a:xfrm>
        </p:spPr>
        <p:txBody>
          <a:bodyPr/>
          <a:lstStyle/>
          <a:p>
            <a:r>
              <a:rPr lang="en-AU" dirty="0" smtClean="0"/>
              <a:t>Cosmetic Changes should be avoided </a:t>
            </a:r>
            <a:br>
              <a:rPr lang="en-AU" dirty="0" smtClean="0"/>
            </a:br>
            <a:r>
              <a:rPr lang="en-AU" dirty="0" smtClean="0"/>
              <a:t>(</a:t>
            </a:r>
            <a:r>
              <a:rPr lang="en-AU" dirty="0" err="1" smtClean="0"/>
              <a:t>ie</a:t>
            </a:r>
            <a:r>
              <a:rPr lang="en-AU" dirty="0" smtClean="0"/>
              <a:t> paint is not infrastructure)</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152" y="1806192"/>
            <a:ext cx="3735000" cy="3960000"/>
          </a:xfrm>
        </p:spPr>
      </p:pic>
      <p:pic>
        <p:nvPicPr>
          <p:cNvPr id="5" name="Picture 4" descr="D:\Work Computer\Cycling\Images and cartoons\not safe to walk not safe to cycle ride.jpg"/>
          <p:cNvPicPr/>
          <p:nvPr/>
        </p:nvPicPr>
        <p:blipFill>
          <a:blip r:embed="rId3">
            <a:extLst>
              <a:ext uri="{28A0092B-C50C-407E-A947-70E740481C1C}">
                <a14:useLocalDpi xmlns:a14="http://schemas.microsoft.com/office/drawing/2010/main" val="0"/>
              </a:ext>
            </a:extLst>
          </a:blip>
          <a:srcRect/>
          <a:stretch>
            <a:fillRect/>
          </a:stretch>
        </p:blipFill>
        <p:spPr bwMode="auto">
          <a:xfrm>
            <a:off x="5188017" y="1806192"/>
            <a:ext cx="5833545" cy="396000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14798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72" y="286602"/>
            <a:ext cx="10058400" cy="1450757"/>
          </a:xfrm>
        </p:spPr>
        <p:txBody>
          <a:bodyPr/>
          <a:lstStyle/>
          <a:p>
            <a:r>
              <a:rPr lang="en-AU" dirty="0" smtClean="0"/>
              <a:t>Cosmetic Changes should be avoided </a:t>
            </a:r>
            <a:br>
              <a:rPr lang="en-AU" dirty="0" smtClean="0"/>
            </a:br>
            <a:r>
              <a:rPr lang="en-AU" dirty="0" smtClean="0"/>
              <a:t>(</a:t>
            </a:r>
            <a:r>
              <a:rPr lang="en-AU" dirty="0" err="1" smtClean="0"/>
              <a:t>ie</a:t>
            </a:r>
            <a:r>
              <a:rPr lang="en-AU" dirty="0" smtClean="0"/>
              <a:t> paint is not infrastructure)</a:t>
            </a:r>
            <a:endParaRPr lang="en-AU" dirty="0"/>
          </a:p>
        </p:txBody>
      </p:sp>
      <p:pic>
        <p:nvPicPr>
          <p:cNvPr id="4" name="Content Placeholder 3" descr="D:\Work Computer\Cycling\Images and cartoons\Safety for bikes and cars.jp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390710" y="1846263"/>
            <a:ext cx="5470906" cy="4022725"/>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1939591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1662"/>
          </a:xfrm>
        </p:spPr>
        <p:txBody>
          <a:bodyPr/>
          <a:lstStyle/>
          <a:p>
            <a:r>
              <a:rPr lang="en-AU" dirty="0" smtClean="0"/>
              <a:t>About BikeWest and me</a:t>
            </a:r>
            <a:endParaRPr lang="en-AU" dirty="0"/>
          </a:p>
        </p:txBody>
      </p:sp>
      <p:sp>
        <p:nvSpPr>
          <p:cNvPr id="3" name="Content Placeholder 2"/>
          <p:cNvSpPr>
            <a:spLocks noGrp="1"/>
          </p:cNvSpPr>
          <p:nvPr>
            <p:ph idx="1"/>
          </p:nvPr>
        </p:nvSpPr>
        <p:spPr>
          <a:xfrm>
            <a:off x="838200" y="1809549"/>
            <a:ext cx="10515600" cy="4367414"/>
          </a:xfrm>
        </p:spPr>
        <p:txBody>
          <a:bodyPr/>
          <a:lstStyle/>
          <a:p>
            <a:r>
              <a:rPr lang="en-AU" dirty="0" smtClean="0"/>
              <a:t>BikeWest advocates for more people on bikes; that means better cycling infrastructure. </a:t>
            </a:r>
          </a:p>
          <a:p>
            <a:r>
              <a:rPr lang="en-AU" dirty="0" smtClean="0"/>
              <a:t>Better cycling infrastructure is just a means to an end, the end is healthier, wealthier and more connected life with a better urban environment</a:t>
            </a:r>
          </a:p>
          <a:p>
            <a:r>
              <a:rPr lang="en-AU" dirty="0" smtClean="0"/>
              <a:t>Research Fellow at the Victoria Institute for Strategic Economic Studies at VU but these views are mine only and do not represent the views of VU. </a:t>
            </a:r>
          </a:p>
          <a:p>
            <a:r>
              <a:rPr lang="en-AU" dirty="0" smtClean="0"/>
              <a:t>Areas of research include the analysing the economic benefits of road safety, health and education interventions among others</a:t>
            </a:r>
            <a:r>
              <a:rPr lang="en-AU" dirty="0"/>
              <a:t> </a:t>
            </a:r>
            <a:r>
              <a:rPr lang="en-AU" dirty="0" err="1" smtClean="0"/>
              <a:t>eg</a:t>
            </a:r>
            <a:endParaRPr lang="en-AU" dirty="0" smtClean="0"/>
          </a:p>
          <a:p>
            <a:r>
              <a:rPr lang="en-AU" dirty="0">
                <a:hlinkClick r:id="rId2"/>
              </a:rPr>
              <a:t>https://</a:t>
            </a:r>
            <a:r>
              <a:rPr lang="en-AU" dirty="0" smtClean="0">
                <a:hlinkClick r:id="rId2"/>
              </a:rPr>
              <a:t>www.fiafoundation.org/news/millions-of-young-lives-lost-without-global-road-safety-investment-warns-new-fia-foundation-study</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5114" y="325957"/>
            <a:ext cx="2197715" cy="1080000"/>
          </a:xfrm>
          <a:prstGeom prst="rect">
            <a:avLst/>
          </a:prstGeom>
        </p:spPr>
      </p:pic>
    </p:spTree>
    <p:extLst>
      <p:ext uri="{BB962C8B-B14F-4D97-AF65-F5344CB8AC3E}">
        <p14:creationId xmlns:p14="http://schemas.microsoft.com/office/powerpoint/2010/main" val="2569729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72" y="673768"/>
            <a:ext cx="10058400" cy="1044341"/>
          </a:xfrm>
        </p:spPr>
        <p:txBody>
          <a:bodyPr/>
          <a:lstStyle/>
          <a:p>
            <a:r>
              <a:rPr lang="en-AU" dirty="0" smtClean="0"/>
              <a:t>Barriers/Dismount must not be used </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072" y="1825149"/>
            <a:ext cx="4048989" cy="3960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703" y="1825149"/>
            <a:ext cx="3847773" cy="3960000"/>
          </a:xfrm>
          <a:prstGeom prst="rect">
            <a:avLst/>
          </a:prstGeom>
        </p:spPr>
      </p:pic>
    </p:spTree>
    <p:extLst>
      <p:ext uri="{BB962C8B-B14F-4D97-AF65-F5344CB8AC3E}">
        <p14:creationId xmlns:p14="http://schemas.microsoft.com/office/powerpoint/2010/main" val="40512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Designed by Cyclists </a:t>
            </a:r>
            <a:br>
              <a:rPr lang="en-AU" dirty="0" smtClean="0"/>
            </a:br>
            <a:r>
              <a:rPr lang="en-AU" dirty="0" smtClean="0"/>
              <a:t>(except MAMILs)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086" y="1844693"/>
            <a:ext cx="3529119" cy="3960000"/>
          </a:xfrm>
        </p:spPr>
      </p:pic>
      <p:pic>
        <p:nvPicPr>
          <p:cNvPr id="5" name="Picture 4" descr="D:\Work Computer\Cycling\Images and cartoons\Comfortable infrastructure bicycle bridge.jpg"/>
          <p:cNvPicPr/>
          <p:nvPr/>
        </p:nvPicPr>
        <p:blipFill>
          <a:blip r:embed="rId3">
            <a:extLst>
              <a:ext uri="{28A0092B-C50C-407E-A947-70E740481C1C}">
                <a14:useLocalDpi xmlns:a14="http://schemas.microsoft.com/office/drawing/2010/main" val="0"/>
              </a:ext>
            </a:extLst>
          </a:blip>
          <a:srcRect/>
          <a:stretch>
            <a:fillRect/>
          </a:stretch>
        </p:blipFill>
        <p:spPr bwMode="auto">
          <a:xfrm>
            <a:off x="4376945" y="1844693"/>
            <a:ext cx="7471755" cy="396000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36559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771" y="510138"/>
            <a:ext cx="10058400" cy="851836"/>
          </a:xfrm>
        </p:spPr>
        <p:txBody>
          <a:bodyPr/>
          <a:lstStyle/>
          <a:p>
            <a:r>
              <a:rPr lang="en-AU" b="1" dirty="0" smtClean="0"/>
              <a:t>WE DO EVERYTHING WRONG!!!!</a:t>
            </a:r>
            <a:endParaRPr lang="en-AU" b="1" dirty="0"/>
          </a:p>
        </p:txBody>
      </p:sp>
      <p:sp>
        <p:nvSpPr>
          <p:cNvPr id="3" name="Content Placeholder 2"/>
          <p:cNvSpPr>
            <a:spLocks noGrp="1"/>
          </p:cNvSpPr>
          <p:nvPr>
            <p:ph idx="1"/>
          </p:nvPr>
        </p:nvSpPr>
        <p:spPr>
          <a:xfrm>
            <a:off x="838200" y="1771048"/>
            <a:ext cx="10515600" cy="4405915"/>
          </a:xfrm>
        </p:spPr>
        <p:txBody>
          <a:bodyPr>
            <a:normAutofit/>
          </a:bodyPr>
          <a:lstStyle/>
          <a:p>
            <a:r>
              <a:rPr lang="en-AU" dirty="0" smtClean="0"/>
              <a:t>We hardly ever separate cyclist from motorised traffic</a:t>
            </a:r>
          </a:p>
          <a:p>
            <a:r>
              <a:rPr lang="en-AU" dirty="0" smtClean="0"/>
              <a:t>We often put pedestrians and cyclists together</a:t>
            </a:r>
          </a:p>
          <a:p>
            <a:r>
              <a:rPr lang="en-AU" dirty="0" smtClean="0"/>
              <a:t>We never treat cyclists as vehicles</a:t>
            </a:r>
          </a:p>
          <a:p>
            <a:r>
              <a:rPr lang="en-AU" dirty="0" smtClean="0"/>
              <a:t>Routes nearly always have huge gaps so are completely disconnected and hence useless</a:t>
            </a:r>
          </a:p>
          <a:p>
            <a:r>
              <a:rPr lang="en-AU" dirty="0" smtClean="0"/>
              <a:t>Routes are often illogical and difficult to understand or navigate</a:t>
            </a:r>
          </a:p>
          <a:p>
            <a:r>
              <a:rPr lang="en-AU" dirty="0" smtClean="0"/>
              <a:t>Routes don’t take into account user behaviour/preferences</a:t>
            </a:r>
          </a:p>
          <a:p>
            <a:r>
              <a:rPr lang="en-AU" dirty="0" smtClean="0"/>
              <a:t>We nearly always resort to paint</a:t>
            </a:r>
          </a:p>
          <a:p>
            <a:r>
              <a:rPr lang="en-AU" dirty="0" smtClean="0"/>
              <a:t>We often put up barriers or dismount signs</a:t>
            </a:r>
          </a:p>
          <a:p>
            <a:r>
              <a:rPr lang="en-AU" dirty="0" smtClean="0"/>
              <a:t>If designers are cyclists they are nearly always Strong and Fearless and don’t understand the different risk tolerance of others.</a:t>
            </a:r>
          </a:p>
          <a:p>
            <a:endParaRPr lang="en-AU" dirty="0" smtClean="0"/>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1246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59811"/>
          </a:xfrm>
        </p:spPr>
        <p:txBody>
          <a:bodyPr>
            <a:normAutofit fontScale="90000"/>
          </a:bodyPr>
          <a:lstStyle/>
          <a:p>
            <a:r>
              <a:rPr lang="en-AU" dirty="0" smtClean="0"/>
              <a:t>Bad Bike infrastructure:</a:t>
            </a:r>
            <a:br>
              <a:rPr lang="en-AU" dirty="0" smtClean="0"/>
            </a:br>
            <a:r>
              <a:rPr lang="en-AU" dirty="0" smtClean="0"/>
              <a:t>Western Suburbs Style!</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280" y="1824884"/>
            <a:ext cx="3017043" cy="4022725"/>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3809" y="173433"/>
            <a:ext cx="2744239" cy="29937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2702" y="1539019"/>
            <a:ext cx="3417916" cy="341791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822" y="3321349"/>
            <a:ext cx="4944412" cy="2567291"/>
          </a:xfrm>
          <a:prstGeom prst="rect">
            <a:avLst/>
          </a:prstGeom>
        </p:spPr>
      </p:pic>
    </p:spTree>
    <p:extLst>
      <p:ext uri="{BB962C8B-B14F-4D97-AF65-F5344CB8AC3E}">
        <p14:creationId xmlns:p14="http://schemas.microsoft.com/office/powerpoint/2010/main" val="32877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Bad Bike infrastructure:</a:t>
            </a:r>
            <a:br>
              <a:rPr lang="en-AU" dirty="0"/>
            </a:br>
            <a:r>
              <a:rPr lang="en-AU" dirty="0"/>
              <a:t>Western Suburbs Style!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5797" y="2021290"/>
            <a:ext cx="2598410" cy="3600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599" y="2021290"/>
            <a:ext cx="2614449" cy="3600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7575" y="2021289"/>
            <a:ext cx="3048860" cy="3600000"/>
          </a:xfrm>
          <a:prstGeom prst="rect">
            <a:avLst/>
          </a:prstGeom>
        </p:spPr>
      </p:pic>
    </p:spTree>
    <p:extLst>
      <p:ext uri="{BB962C8B-B14F-4D97-AF65-F5344CB8AC3E}">
        <p14:creationId xmlns:p14="http://schemas.microsoft.com/office/powerpoint/2010/main" val="5927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Bad Bike infrastructure:</a:t>
            </a:r>
            <a:br>
              <a:rPr lang="en-AU" dirty="0"/>
            </a:br>
            <a:r>
              <a:rPr lang="en-AU" dirty="0"/>
              <a:t>Western Suburbs Style!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688" y="2022661"/>
            <a:ext cx="4485313" cy="33639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2813" y="517910"/>
            <a:ext cx="4739095" cy="24389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8196" y="3341716"/>
            <a:ext cx="5730662" cy="2368825"/>
          </a:xfrm>
          <a:prstGeom prst="rect">
            <a:avLst/>
          </a:prstGeom>
        </p:spPr>
      </p:pic>
    </p:spTree>
    <p:extLst>
      <p:ext uri="{BB962C8B-B14F-4D97-AF65-F5344CB8AC3E}">
        <p14:creationId xmlns:p14="http://schemas.microsoft.com/office/powerpoint/2010/main" val="398103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4660"/>
          </a:xfrm>
        </p:spPr>
        <p:txBody>
          <a:bodyPr/>
          <a:lstStyle/>
          <a:p>
            <a:r>
              <a:rPr lang="en-AU" dirty="0" smtClean="0"/>
              <a:t>Why don’t we do it properly?</a:t>
            </a:r>
            <a:endParaRPr lang="en-AU" dirty="0"/>
          </a:p>
        </p:txBody>
      </p:sp>
      <p:sp>
        <p:nvSpPr>
          <p:cNvPr id="3" name="Content Placeholder 2"/>
          <p:cNvSpPr>
            <a:spLocks noGrp="1"/>
          </p:cNvSpPr>
          <p:nvPr>
            <p:ph idx="1"/>
          </p:nvPr>
        </p:nvSpPr>
        <p:spPr>
          <a:xfrm>
            <a:off x="838200" y="1809549"/>
            <a:ext cx="10515600" cy="4367414"/>
          </a:xfrm>
        </p:spPr>
        <p:txBody>
          <a:bodyPr>
            <a:normAutofit/>
          </a:bodyPr>
          <a:lstStyle/>
          <a:p>
            <a:r>
              <a:rPr lang="en-AU" dirty="0" smtClean="0"/>
              <a:t>Every single cycling fallacy in the book comes out whenever cycling infrastructure is prioritised:</a:t>
            </a:r>
          </a:p>
          <a:p>
            <a:pPr lvl="1"/>
            <a:r>
              <a:rPr lang="en-AU" dirty="0" smtClean="0"/>
              <a:t>Our roads are too narrow, </a:t>
            </a:r>
            <a:r>
              <a:rPr lang="en-AU" dirty="0"/>
              <a:t>You can’t remove car parks!! </a:t>
            </a:r>
            <a:r>
              <a:rPr lang="en-AU" dirty="0" smtClean="0"/>
              <a:t>(some of the widest roads in the world, just a question of priorities)</a:t>
            </a:r>
          </a:p>
          <a:p>
            <a:pPr lvl="1"/>
            <a:r>
              <a:rPr lang="en-AU" dirty="0" smtClean="0"/>
              <a:t>Shopkeepers rely on people driving (massively overestimated)</a:t>
            </a:r>
          </a:p>
          <a:p>
            <a:pPr lvl="1"/>
            <a:r>
              <a:rPr lang="en-AU" dirty="0" smtClean="0"/>
              <a:t>Shops won’t get deliveries (Seriously? Shops don’t exist in the Netherlands or Denmark?)</a:t>
            </a:r>
          </a:p>
          <a:p>
            <a:pPr lvl="1"/>
            <a:r>
              <a:rPr lang="en-AU" dirty="0"/>
              <a:t>People on bike always break the rules (same % as car-</a:t>
            </a:r>
            <a:r>
              <a:rPr lang="en-AU" dirty="0" err="1"/>
              <a:t>ists</a:t>
            </a:r>
            <a:r>
              <a:rPr lang="en-AU" dirty="0"/>
              <a:t>)</a:t>
            </a:r>
          </a:p>
          <a:p>
            <a:pPr lvl="1"/>
            <a:r>
              <a:rPr lang="en-AU" dirty="0"/>
              <a:t>Cyclists don’t pay for roads (opposite is often true, rates or general revenue</a:t>
            </a:r>
            <a:r>
              <a:rPr lang="en-AU" dirty="0" smtClean="0"/>
              <a:t>)</a:t>
            </a:r>
          </a:p>
          <a:p>
            <a:pPr lvl="1"/>
            <a:r>
              <a:rPr lang="en-AU" dirty="0" smtClean="0"/>
              <a:t>We’re not Dutch (Amsterdam wasn’t Amsterdam in the 60s) </a:t>
            </a:r>
          </a:p>
          <a:p>
            <a:r>
              <a:rPr lang="en-AU" dirty="0" smtClean="0"/>
              <a:t>Many more on </a:t>
            </a:r>
            <a:r>
              <a:rPr lang="en-AU" u="sng" dirty="0" smtClean="0"/>
              <a:t>cyclingfallacies.com</a:t>
            </a:r>
            <a:r>
              <a:rPr lang="en-AU" dirty="0" smtClean="0"/>
              <a:t> </a:t>
            </a:r>
          </a:p>
          <a:p>
            <a:endParaRPr lang="en-AU" dirty="0" smtClean="0"/>
          </a:p>
          <a:p>
            <a:endParaRPr lang="en-AU" dirty="0"/>
          </a:p>
          <a:p>
            <a:pPr marL="0" indent="0">
              <a:buNone/>
            </a:pPr>
            <a:endParaRPr lang="en-AU" dirty="0" smtClean="0"/>
          </a:p>
          <a:p>
            <a:endParaRPr lang="en-AU" dirty="0" smtClean="0"/>
          </a:p>
          <a:p>
            <a:endParaRPr lang="en-AU" dirty="0" smtClean="0"/>
          </a:p>
          <a:p>
            <a:endParaRPr lang="en-AU" dirty="0" smtClean="0"/>
          </a:p>
          <a:p>
            <a:endParaRPr lang="en-AU" dirty="0" smtClean="0"/>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31079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1981"/>
            <a:ext cx="10515600" cy="1183566"/>
          </a:xfrm>
        </p:spPr>
        <p:txBody>
          <a:bodyPr>
            <a:normAutofit fontScale="90000"/>
          </a:bodyPr>
          <a:lstStyle/>
          <a:p>
            <a:r>
              <a:rPr lang="en-AU" dirty="0" smtClean="0"/>
              <a:t>Amsterdam wasn’t Amsterdam!!</a:t>
            </a:r>
            <a:br>
              <a:rPr lang="en-AU" dirty="0" smtClean="0"/>
            </a:br>
            <a:r>
              <a:rPr lang="en-AU" dirty="0" smtClean="0"/>
              <a:t> 1971 and 2020</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9434" y="1855766"/>
            <a:ext cx="5673132" cy="437894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95914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What’s needed?</a:t>
            </a:r>
            <a:endParaRPr lang="en-AU" dirty="0"/>
          </a:p>
        </p:txBody>
      </p:sp>
      <p:sp>
        <p:nvSpPr>
          <p:cNvPr id="3" name="Content Placeholder 2"/>
          <p:cNvSpPr>
            <a:spLocks noGrp="1"/>
          </p:cNvSpPr>
          <p:nvPr>
            <p:ph idx="1"/>
          </p:nvPr>
        </p:nvSpPr>
        <p:spPr>
          <a:xfrm>
            <a:off x="838200" y="1922737"/>
            <a:ext cx="10515600" cy="4254225"/>
          </a:xfrm>
        </p:spPr>
        <p:txBody>
          <a:bodyPr>
            <a:normAutofit/>
          </a:bodyPr>
          <a:lstStyle/>
          <a:p>
            <a:r>
              <a:rPr lang="en-AU" dirty="0"/>
              <a:t>On current rates will have a good cycling network in 180 </a:t>
            </a:r>
            <a:r>
              <a:rPr lang="en-AU" dirty="0" smtClean="0"/>
              <a:t>years so something needs to be done!</a:t>
            </a:r>
            <a:endParaRPr lang="en-AU" dirty="0"/>
          </a:p>
          <a:p>
            <a:pPr>
              <a:buFont typeface="Wingdings" panose="05000000000000000000" pitchFamily="2" charset="2"/>
              <a:buChar char="§"/>
            </a:pPr>
            <a:r>
              <a:rPr lang="en-AU" dirty="0" smtClean="0"/>
              <a:t>Accept things need to change </a:t>
            </a:r>
          </a:p>
          <a:p>
            <a:pPr>
              <a:buFont typeface="Wingdings" panose="05000000000000000000" pitchFamily="2" charset="2"/>
              <a:buChar char="§"/>
            </a:pPr>
            <a:r>
              <a:rPr lang="en-AU" dirty="0" smtClean="0"/>
              <a:t>Update standards to world’s best practice (</a:t>
            </a:r>
            <a:r>
              <a:rPr lang="en-AU" dirty="0" err="1" smtClean="0"/>
              <a:t>Sharrows</a:t>
            </a:r>
            <a:r>
              <a:rPr lang="en-AU" dirty="0" smtClean="0"/>
              <a:t> I’m looking at you!)</a:t>
            </a:r>
          </a:p>
          <a:p>
            <a:pPr>
              <a:buFont typeface="Wingdings" panose="05000000000000000000" pitchFamily="2" charset="2"/>
              <a:buChar char="§"/>
            </a:pPr>
            <a:r>
              <a:rPr lang="en-AU" dirty="0" smtClean="0"/>
              <a:t>Infrastructure for AAA (All Ages and Abilities) to SSSS (Shops, Station, School, Stadia (sport or arts)) (50% of all trips are less than </a:t>
            </a:r>
            <a:r>
              <a:rPr lang="en-AU" dirty="0" smtClean="0"/>
              <a:t>4.3km)</a:t>
            </a:r>
            <a:endParaRPr lang="en-AU" dirty="0" smtClean="0"/>
          </a:p>
          <a:p>
            <a:pPr>
              <a:buFont typeface="Wingdings" panose="05000000000000000000" pitchFamily="2" charset="2"/>
              <a:buChar char="§"/>
            </a:pPr>
            <a:r>
              <a:rPr lang="en-AU" dirty="0" smtClean="0"/>
              <a:t>Less </a:t>
            </a:r>
            <a:r>
              <a:rPr lang="en-AU" dirty="0" err="1" smtClean="0"/>
              <a:t>NIMBYism</a:t>
            </a:r>
            <a:endParaRPr lang="en-AU" dirty="0" smtClean="0"/>
          </a:p>
          <a:p>
            <a:pPr>
              <a:buFont typeface="Wingdings" panose="05000000000000000000" pitchFamily="2" charset="2"/>
              <a:buChar char="§"/>
            </a:pPr>
            <a:r>
              <a:rPr lang="en-AU" dirty="0" smtClean="0"/>
              <a:t>Professional development </a:t>
            </a:r>
            <a:r>
              <a:rPr lang="en-AU" dirty="0"/>
              <a:t>for professionals and </a:t>
            </a:r>
            <a:r>
              <a:rPr lang="en-AU" dirty="0" smtClean="0"/>
              <a:t>education campaigns aimed at locals </a:t>
            </a:r>
          </a:p>
          <a:p>
            <a:pPr>
              <a:buFont typeface="Wingdings" panose="05000000000000000000" pitchFamily="2" charset="2"/>
              <a:buChar char="§"/>
            </a:pPr>
            <a:r>
              <a:rPr lang="en-AU" dirty="0" smtClean="0"/>
              <a:t>Political will</a:t>
            </a:r>
          </a:p>
          <a:p>
            <a:pPr>
              <a:buFont typeface="Wingdings" panose="05000000000000000000" pitchFamily="2" charset="2"/>
              <a:buChar char="§"/>
            </a:pPr>
            <a:r>
              <a:rPr lang="en-AU" dirty="0" smtClean="0"/>
              <a:t>A new approach? Invisible Cycling Infrastructure?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36665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71884"/>
          </a:xfrm>
        </p:spPr>
        <p:txBody>
          <a:bodyPr/>
          <a:lstStyle/>
          <a:p>
            <a:r>
              <a:rPr lang="en-AU" dirty="0" smtClean="0"/>
              <a:t>Invisible infrastructure?</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4717" y="1779761"/>
            <a:ext cx="6412795" cy="4022725"/>
          </a:xfrm>
        </p:spPr>
      </p:pic>
    </p:spTree>
    <p:extLst>
      <p:ext uri="{BB962C8B-B14F-4D97-AF65-F5344CB8AC3E}">
        <p14:creationId xmlns:p14="http://schemas.microsoft.com/office/powerpoint/2010/main" val="1120643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are you?	</a:t>
            </a:r>
            <a:endParaRPr lang="en-AU" dirty="0"/>
          </a:p>
        </p:txBody>
      </p:sp>
      <p:sp>
        <p:nvSpPr>
          <p:cNvPr id="3" name="Content Placeholder 2"/>
          <p:cNvSpPr>
            <a:spLocks noGrp="1"/>
          </p:cNvSpPr>
          <p:nvPr>
            <p:ph idx="1"/>
          </p:nvPr>
        </p:nvSpPr>
        <p:spPr/>
        <p:txBody>
          <a:bodyPr>
            <a:normAutofit/>
          </a:bodyPr>
          <a:lstStyle/>
          <a:p>
            <a:r>
              <a:rPr lang="en-AU" dirty="0" smtClean="0"/>
              <a:t>Are you a cyclist?</a:t>
            </a:r>
          </a:p>
          <a:p>
            <a:r>
              <a:rPr lang="en-AU" dirty="0" smtClean="0"/>
              <a:t>Perhaps a walk-</a:t>
            </a:r>
            <a:r>
              <a:rPr lang="en-AU" dirty="0" err="1" smtClean="0"/>
              <a:t>ist</a:t>
            </a:r>
            <a:r>
              <a:rPr lang="en-AU" dirty="0" smtClean="0"/>
              <a:t>?</a:t>
            </a:r>
          </a:p>
          <a:p>
            <a:r>
              <a:rPr lang="en-AU" dirty="0" smtClean="0"/>
              <a:t>Or a bus-</a:t>
            </a:r>
            <a:r>
              <a:rPr lang="en-AU" dirty="0" err="1" smtClean="0"/>
              <a:t>ist</a:t>
            </a:r>
            <a:r>
              <a:rPr lang="en-AU" dirty="0" smtClean="0"/>
              <a:t>?</a:t>
            </a:r>
          </a:p>
          <a:p>
            <a:r>
              <a:rPr lang="en-AU" dirty="0" smtClean="0"/>
              <a:t>Train-</a:t>
            </a:r>
            <a:r>
              <a:rPr lang="en-AU" dirty="0" err="1" smtClean="0"/>
              <a:t>ist</a:t>
            </a:r>
            <a:r>
              <a:rPr lang="en-AU" dirty="0" smtClean="0"/>
              <a:t>?</a:t>
            </a:r>
          </a:p>
          <a:p>
            <a:r>
              <a:rPr lang="en-AU" dirty="0" smtClean="0"/>
              <a:t>Tram-</a:t>
            </a:r>
            <a:r>
              <a:rPr lang="en-AU" dirty="0" err="1" smtClean="0"/>
              <a:t>ist</a:t>
            </a:r>
            <a:r>
              <a:rPr lang="en-AU" dirty="0" smtClean="0"/>
              <a:t>?</a:t>
            </a:r>
          </a:p>
          <a:p>
            <a:r>
              <a:rPr lang="en-AU" dirty="0" smtClean="0"/>
              <a:t>Ferry-</a:t>
            </a:r>
            <a:r>
              <a:rPr lang="en-AU" dirty="0" err="1" smtClean="0"/>
              <a:t>ist</a:t>
            </a:r>
            <a:r>
              <a:rPr lang="en-AU" dirty="0" smtClean="0"/>
              <a:t>?</a:t>
            </a:r>
          </a:p>
          <a:p>
            <a:r>
              <a:rPr lang="en-AU" dirty="0" smtClean="0"/>
              <a:t>Plane-</a:t>
            </a:r>
            <a:r>
              <a:rPr lang="en-AU" dirty="0" err="1" smtClean="0"/>
              <a:t>ist</a:t>
            </a:r>
            <a:r>
              <a:rPr lang="en-AU" dirty="0" smtClean="0"/>
              <a:t>?</a:t>
            </a:r>
          </a:p>
          <a:p>
            <a:r>
              <a:rPr lang="en-AU" dirty="0" smtClean="0"/>
              <a:t>Helicopter-</a:t>
            </a:r>
            <a:r>
              <a:rPr lang="en-AU" dirty="0" err="1" smtClean="0"/>
              <a:t>ist</a:t>
            </a:r>
            <a:r>
              <a:rPr lang="en-AU" dirty="0" smtClean="0"/>
              <a:t>?</a:t>
            </a:r>
          </a:p>
          <a:p>
            <a:r>
              <a:rPr lang="en-AU" dirty="0" smtClean="0"/>
              <a:t>Car-</a:t>
            </a:r>
            <a:r>
              <a:rPr lang="en-AU" dirty="0" err="1" smtClean="0"/>
              <a:t>ist</a:t>
            </a:r>
            <a:r>
              <a:rPr lang="en-AU" dirty="0" smtClean="0"/>
              <a:t>?</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106956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509" y="784835"/>
            <a:ext cx="10058400" cy="705382"/>
          </a:xfrm>
        </p:spPr>
        <p:txBody>
          <a:bodyPr>
            <a:normAutofit fontScale="90000"/>
          </a:bodyPr>
          <a:lstStyle/>
          <a:p>
            <a:r>
              <a:rPr lang="en-AU" dirty="0" smtClean="0"/>
              <a:t>Thank you</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4714" y="1824096"/>
            <a:ext cx="3017043" cy="4022725"/>
          </a:xfrm>
        </p:spPr>
      </p:pic>
      <p:sp>
        <p:nvSpPr>
          <p:cNvPr id="5" name="Title 1"/>
          <p:cNvSpPr txBox="1">
            <a:spLocks/>
          </p:cNvSpPr>
          <p:nvPr/>
        </p:nvSpPr>
        <p:spPr>
          <a:xfrm>
            <a:off x="978131" y="1974087"/>
            <a:ext cx="5145578" cy="1899644"/>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685800" indent="-685800">
              <a:buFont typeface="Arial" panose="020B0604020202020204" pitchFamily="34" charset="0"/>
              <a:buChar char="•"/>
            </a:pPr>
            <a:r>
              <a:rPr lang="en-AU" dirty="0" smtClean="0"/>
              <a:t>Cycling can take you places!! </a:t>
            </a:r>
          </a:p>
          <a:p>
            <a:pPr marL="685800" indent="-685800">
              <a:buFont typeface="Arial" panose="020B0604020202020204" pitchFamily="34" charset="0"/>
              <a:buChar char="•"/>
            </a:pPr>
            <a:endParaRPr lang="en-AU" dirty="0" smtClean="0"/>
          </a:p>
          <a:p>
            <a:pPr marL="685800" indent="-685800">
              <a:buFont typeface="Arial" panose="020B0604020202020204" pitchFamily="34" charset="0"/>
              <a:buChar char="•"/>
            </a:pPr>
            <a:r>
              <a:rPr lang="en-AU" dirty="0" smtClean="0"/>
              <a:t>Please help us at BikeWest! We’re going a bit mad</a:t>
            </a:r>
            <a:endParaRPr lang="en-AU" dirty="0"/>
          </a:p>
        </p:txBody>
      </p:sp>
    </p:spTree>
    <p:extLst>
      <p:ext uri="{BB962C8B-B14F-4D97-AF65-F5344CB8AC3E}">
        <p14:creationId xmlns:p14="http://schemas.microsoft.com/office/powerpoint/2010/main" val="45728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Cyclists in Australia!	</a:t>
            </a:r>
            <a:endParaRPr lang="en-AU"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AU" dirty="0" smtClean="0"/>
              <a:t>If you cycle at all in Australia you are a “CYCLIST” even if you use other modes of transport</a:t>
            </a:r>
          </a:p>
          <a:p>
            <a:pPr>
              <a:buFont typeface="Arial" panose="020B0604020202020204" pitchFamily="34" charset="0"/>
              <a:buChar char="•"/>
            </a:pPr>
            <a:r>
              <a:rPr lang="en-AU" dirty="0" smtClean="0"/>
              <a:t>Hardly anyone in the Netherlands calls themselves a “cyclist”</a:t>
            </a:r>
          </a:p>
          <a:p>
            <a:pPr>
              <a:buFont typeface="Arial" panose="020B0604020202020204" pitchFamily="34" charset="0"/>
              <a:buChar char="•"/>
            </a:pPr>
            <a:r>
              <a:rPr lang="en-AU" dirty="0" smtClean="0"/>
              <a:t>Australian Cyclist = Middle Aged Man in Lycra (MAMIL)</a:t>
            </a:r>
          </a:p>
          <a:p>
            <a:pPr>
              <a:buFont typeface="Arial" panose="020B0604020202020204" pitchFamily="34" charset="0"/>
              <a:buChar char="•"/>
            </a:pPr>
            <a:r>
              <a:rPr lang="en-AU" dirty="0" smtClean="0"/>
              <a:t>Cycling = middle aged man’s indulgence or a child’s toy</a:t>
            </a:r>
          </a:p>
          <a:p>
            <a:pPr>
              <a:buFont typeface="Arial" panose="020B0604020202020204" pitchFamily="34" charset="0"/>
              <a:buChar char="•"/>
            </a:pPr>
            <a:r>
              <a:rPr lang="en-AU" dirty="0" smtClean="0"/>
              <a:t>Labelling reflects broader thinking </a:t>
            </a:r>
          </a:p>
          <a:p>
            <a:pPr>
              <a:buFont typeface="Arial" panose="020B0604020202020204" pitchFamily="34" charset="0"/>
              <a:buChar char="•"/>
            </a:pPr>
            <a:r>
              <a:rPr lang="en-AU" dirty="0" smtClean="0"/>
              <a:t>Impacts city design and transport investment decisions</a:t>
            </a:r>
          </a:p>
          <a:p>
            <a:pPr>
              <a:buFont typeface="Arial" panose="020B0604020202020204" pitchFamily="34" charset="0"/>
              <a:buChar char="•"/>
            </a:pPr>
            <a:r>
              <a:rPr lang="en-AU" dirty="0" smtClean="0"/>
              <a:t>Impacts quality of </a:t>
            </a:r>
            <a:r>
              <a:rPr lang="en-AU" dirty="0" smtClean="0"/>
              <a:t>life</a:t>
            </a:r>
          </a:p>
          <a:p>
            <a:pPr>
              <a:buFont typeface="Arial" panose="020B0604020202020204" pitchFamily="34" charset="0"/>
              <a:buChar char="•"/>
            </a:pPr>
            <a:r>
              <a:rPr lang="en-AU" dirty="0" smtClean="0"/>
              <a:t>(Great video on this topic, Not Just Bikes </a:t>
            </a:r>
            <a:r>
              <a:rPr lang="en-AU" dirty="0" err="1" smtClean="0"/>
              <a:t>Youtube</a:t>
            </a:r>
            <a:r>
              <a:rPr lang="en-AU" dirty="0" smtClean="0"/>
              <a:t> Channel, “I’m not </a:t>
            </a:r>
            <a:r>
              <a:rPr lang="en-AU" dirty="0"/>
              <a:t>a cyclist” </a:t>
            </a:r>
            <a:r>
              <a:rPr lang="en-AU" dirty="0">
                <a:hlinkClick r:id="rId2"/>
              </a:rPr>
              <a:t>https://</a:t>
            </a:r>
            <a:r>
              <a:rPr lang="en-AU" dirty="0" smtClean="0">
                <a:hlinkClick r:id="rId2"/>
              </a:rPr>
              <a:t>www.youtube.com/watch?v=vMed1qceJ_Q</a:t>
            </a:r>
            <a:r>
              <a:rPr lang="en-AU" dirty="0" smtClean="0"/>
              <a:t> </a:t>
            </a:r>
            <a:endParaRPr lang="en-AU"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306824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1981"/>
            <a:ext cx="10515600" cy="1153276"/>
          </a:xfrm>
        </p:spPr>
        <p:txBody>
          <a:bodyPr>
            <a:normAutofit fontScale="90000"/>
          </a:bodyPr>
          <a:lstStyle/>
          <a:p>
            <a:r>
              <a:rPr lang="en-AU" dirty="0" smtClean="0"/>
              <a:t>Should we encourage more</a:t>
            </a:r>
            <a:br>
              <a:rPr lang="en-AU" dirty="0" smtClean="0"/>
            </a:br>
            <a:r>
              <a:rPr lang="en-AU" dirty="0" smtClean="0"/>
              <a:t> people to cycle?</a:t>
            </a:r>
            <a:endParaRPr lang="en-AU" dirty="0"/>
          </a:p>
        </p:txBody>
      </p:sp>
      <p:sp>
        <p:nvSpPr>
          <p:cNvPr id="3" name="Content Placeholder 2"/>
          <p:cNvSpPr>
            <a:spLocks noGrp="1"/>
          </p:cNvSpPr>
          <p:nvPr>
            <p:ph idx="1"/>
          </p:nvPr>
        </p:nvSpPr>
        <p:spPr>
          <a:xfrm>
            <a:off x="838200" y="1886551"/>
            <a:ext cx="10515600" cy="4290411"/>
          </a:xfrm>
        </p:spPr>
        <p:txBody>
          <a:bodyPr>
            <a:normAutofit/>
          </a:bodyPr>
          <a:lstStyle/>
          <a:p>
            <a:r>
              <a:rPr lang="en-AU" dirty="0" smtClean="0"/>
              <a:t>Well YES! Why?</a:t>
            </a:r>
          </a:p>
          <a:p>
            <a:r>
              <a:rPr lang="en-AU" dirty="0" smtClean="0"/>
              <a:t>Otherwise this is our future</a:t>
            </a:r>
          </a:p>
          <a:p>
            <a:endParaRPr lang="en-AU" dirty="0" smtClean="0"/>
          </a:p>
          <a:p>
            <a:endParaRPr lang="en-AU" dirty="0" smtClean="0"/>
          </a:p>
          <a:p>
            <a:endParaRPr lang="en-AU" dirty="0"/>
          </a:p>
          <a:p>
            <a:endParaRPr lang="en-AU" dirty="0" smtClean="0"/>
          </a:p>
          <a:p>
            <a:r>
              <a:rPr lang="en-AU" dirty="0" smtClean="0"/>
              <a:t>So many benefits if it was a pill it would be worth trillions to any pharmaceutical company</a:t>
            </a:r>
          </a:p>
          <a:p>
            <a:r>
              <a:rPr lang="en-AU" dirty="0" smtClean="0"/>
              <a:t>“Pick any crisis and you’ll find cycling is part of the solution”: Chris Boardman Manchester Walking and Cycling Commissioner and Olympic Gold Medallist</a:t>
            </a:r>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798" y="2014070"/>
            <a:ext cx="6086475" cy="24003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4124360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60934"/>
          </a:xfrm>
        </p:spPr>
        <p:txBody>
          <a:bodyPr/>
          <a:lstStyle/>
          <a:p>
            <a:r>
              <a:rPr lang="en-AU" dirty="0" smtClean="0"/>
              <a:t>Cycling: the Magic Pill	</a:t>
            </a:r>
            <a:endParaRPr lang="en-AU" dirty="0"/>
          </a:p>
        </p:txBody>
      </p:sp>
      <p:sp>
        <p:nvSpPr>
          <p:cNvPr id="3" name="Content Placeholder 2"/>
          <p:cNvSpPr>
            <a:spLocks noGrp="1"/>
          </p:cNvSpPr>
          <p:nvPr>
            <p:ph idx="1"/>
          </p:nvPr>
        </p:nvSpPr>
        <p:spPr>
          <a:xfrm>
            <a:off x="539816" y="1737357"/>
            <a:ext cx="4782955" cy="4528689"/>
          </a:xfrm>
        </p:spPr>
        <p:txBody>
          <a:bodyPr>
            <a:normAutofit fontScale="92500" lnSpcReduction="10000"/>
          </a:bodyPr>
          <a:lstStyle/>
          <a:p>
            <a:r>
              <a:rPr lang="en-AU" sz="3600" dirty="0" smtClean="0"/>
              <a:t>Benefits:</a:t>
            </a:r>
          </a:p>
          <a:p>
            <a:pPr lvl="1"/>
            <a:r>
              <a:rPr lang="en-AU" sz="3200" dirty="0" smtClean="0"/>
              <a:t>Health (the Gym of Life)</a:t>
            </a:r>
          </a:p>
          <a:p>
            <a:pPr lvl="1"/>
            <a:r>
              <a:rPr lang="en-AU" sz="3200" dirty="0" smtClean="0"/>
              <a:t>Economic</a:t>
            </a:r>
          </a:p>
          <a:p>
            <a:pPr lvl="1"/>
            <a:r>
              <a:rPr lang="en-AU" sz="3200" dirty="0" smtClean="0"/>
              <a:t>Environmental/climate change</a:t>
            </a:r>
          </a:p>
          <a:p>
            <a:pPr lvl="1"/>
            <a:r>
              <a:rPr lang="en-AU" sz="3200" dirty="0" smtClean="0"/>
              <a:t>Independent mobility for Children</a:t>
            </a:r>
          </a:p>
          <a:p>
            <a:pPr lvl="1"/>
            <a:r>
              <a:rPr lang="en-AU" sz="3200" dirty="0" smtClean="0"/>
              <a:t>Transport poverty</a:t>
            </a:r>
          </a:p>
          <a:p>
            <a:pPr lvl="1"/>
            <a:r>
              <a:rPr lang="en-AU" sz="3200" dirty="0" smtClean="0"/>
              <a:t>Education benefits</a:t>
            </a:r>
          </a:p>
          <a:p>
            <a:pPr lvl="1"/>
            <a:r>
              <a:rPr lang="en-AU" sz="3200" dirty="0" smtClean="0"/>
              <a:t>Congestion reduction</a:t>
            </a:r>
          </a:p>
          <a:p>
            <a:pPr lvl="1"/>
            <a:endParaRPr lang="en-AU"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pic>
        <p:nvPicPr>
          <p:cNvPr id="5" name="Picture 4"/>
          <p:cNvPicPr>
            <a:picLocks noChangeAspect="1"/>
          </p:cNvPicPr>
          <p:nvPr/>
        </p:nvPicPr>
        <p:blipFill>
          <a:blip r:embed="rId3"/>
          <a:stretch>
            <a:fillRect/>
          </a:stretch>
        </p:blipFill>
        <p:spPr>
          <a:xfrm>
            <a:off x="5391318" y="1737357"/>
            <a:ext cx="6491872" cy="3421783"/>
          </a:xfrm>
          <a:prstGeom prst="rect">
            <a:avLst/>
          </a:prstGeom>
        </p:spPr>
      </p:pic>
    </p:spTree>
    <p:extLst>
      <p:ext uri="{BB962C8B-B14F-4D97-AF65-F5344CB8AC3E}">
        <p14:creationId xmlns:p14="http://schemas.microsoft.com/office/powerpoint/2010/main" val="17936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84" y="471004"/>
            <a:ext cx="10515600" cy="915035"/>
          </a:xfrm>
        </p:spPr>
        <p:txBody>
          <a:bodyPr/>
          <a:lstStyle/>
          <a:p>
            <a:r>
              <a:rPr lang="en-AU" dirty="0" smtClean="0"/>
              <a:t>Who does cycle? Who wants to cycle?</a:t>
            </a:r>
            <a:endParaRPr lang="en-AU" dirty="0"/>
          </a:p>
        </p:txBody>
      </p:sp>
      <p:sp>
        <p:nvSpPr>
          <p:cNvPr id="3" name="Content Placeholder 2"/>
          <p:cNvSpPr>
            <a:spLocks noGrp="1"/>
          </p:cNvSpPr>
          <p:nvPr>
            <p:ph idx="1"/>
          </p:nvPr>
        </p:nvSpPr>
        <p:spPr>
          <a:xfrm>
            <a:off x="838200" y="1722921"/>
            <a:ext cx="10515600" cy="2435193"/>
          </a:xfrm>
        </p:spPr>
        <p:txBody>
          <a:bodyPr>
            <a:normAutofit lnSpcReduction="10000"/>
          </a:bodyPr>
          <a:lstStyle/>
          <a:p>
            <a:r>
              <a:rPr lang="en-AU" sz="3600" dirty="0" smtClean="0"/>
              <a:t>4 Types of Cyclists</a:t>
            </a:r>
          </a:p>
          <a:p>
            <a:pPr lvl="1"/>
            <a:r>
              <a:rPr lang="en-AU" sz="3200" dirty="0"/>
              <a:t>Strong and F</a:t>
            </a:r>
            <a:r>
              <a:rPr lang="en-AU" sz="3200" dirty="0" smtClean="0"/>
              <a:t>earless (MAMILs)</a:t>
            </a:r>
            <a:endParaRPr lang="en-AU" sz="3200" dirty="0"/>
          </a:p>
          <a:p>
            <a:pPr lvl="1"/>
            <a:r>
              <a:rPr lang="en-AU" sz="3200" dirty="0"/>
              <a:t>Enthused and </a:t>
            </a:r>
            <a:r>
              <a:rPr lang="en-AU" sz="3200" dirty="0" smtClean="0"/>
              <a:t>Confident</a:t>
            </a:r>
            <a:endParaRPr lang="en-AU" sz="3200" dirty="0"/>
          </a:p>
          <a:p>
            <a:pPr lvl="1"/>
            <a:r>
              <a:rPr lang="en-AU" sz="3200" dirty="0"/>
              <a:t>Interested but </a:t>
            </a:r>
            <a:r>
              <a:rPr lang="en-AU" sz="3200" dirty="0" smtClean="0"/>
              <a:t>Concerned</a:t>
            </a:r>
            <a:endParaRPr lang="en-AU" sz="3200" dirty="0"/>
          </a:p>
          <a:p>
            <a:pPr lvl="1"/>
            <a:r>
              <a:rPr lang="en-AU" sz="3200" dirty="0"/>
              <a:t>No </a:t>
            </a:r>
            <a:r>
              <a:rPr lang="en-AU" sz="3200" dirty="0" smtClean="0"/>
              <a:t>Way No How</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266691" y="4004112"/>
            <a:ext cx="9917864" cy="2204183"/>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51377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404604"/>
            <a:ext cx="10515600" cy="1147377"/>
          </a:xfrm>
        </p:spPr>
        <p:txBody>
          <a:bodyPr>
            <a:normAutofit fontScale="90000"/>
          </a:bodyPr>
          <a:lstStyle/>
          <a:p>
            <a:r>
              <a:rPr lang="en-AU" dirty="0" smtClean="0"/>
              <a:t>Interested but Concerned </a:t>
            </a:r>
            <a:br>
              <a:rPr lang="en-AU" dirty="0" smtClean="0"/>
            </a:br>
            <a:r>
              <a:rPr lang="en-AU" dirty="0" smtClean="0"/>
              <a:t>in Melbourne</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84815" y="1775030"/>
            <a:ext cx="4822369" cy="438268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spTree>
    <p:extLst>
      <p:ext uri="{BB962C8B-B14F-4D97-AF65-F5344CB8AC3E}">
        <p14:creationId xmlns:p14="http://schemas.microsoft.com/office/powerpoint/2010/main" val="2794255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9451"/>
            <a:ext cx="10515600" cy="722530"/>
          </a:xfrm>
        </p:spPr>
        <p:txBody>
          <a:bodyPr>
            <a:normAutofit/>
          </a:bodyPr>
          <a:lstStyle/>
          <a:p>
            <a:r>
              <a:rPr lang="en-AU" b="1" dirty="0" smtClean="0"/>
              <a:t>How do we do it?</a:t>
            </a:r>
            <a:endParaRPr lang="en-AU" b="1" dirty="0"/>
          </a:p>
        </p:txBody>
      </p:sp>
      <p:sp>
        <p:nvSpPr>
          <p:cNvPr id="3" name="Content Placeholder 2"/>
          <p:cNvSpPr>
            <a:spLocks noGrp="1"/>
          </p:cNvSpPr>
          <p:nvPr>
            <p:ph idx="1"/>
          </p:nvPr>
        </p:nvSpPr>
        <p:spPr>
          <a:xfrm>
            <a:off x="838200" y="1799923"/>
            <a:ext cx="5701145" cy="4377039"/>
          </a:xfrm>
        </p:spPr>
        <p:txBody>
          <a:bodyPr>
            <a:normAutofit fontScale="92500" lnSpcReduction="10000"/>
          </a:bodyPr>
          <a:lstStyle/>
          <a:p>
            <a:r>
              <a:rPr lang="en-AU" sz="3600" dirty="0" smtClean="0"/>
              <a:t>Safety is Key, but not everything!</a:t>
            </a:r>
            <a:endParaRPr lang="en-AU" sz="3600" dirty="0"/>
          </a:p>
          <a:p>
            <a:r>
              <a:rPr lang="en-AU" sz="3600" dirty="0" smtClean="0"/>
              <a:t>Infrastructure is the starting point </a:t>
            </a:r>
            <a:r>
              <a:rPr lang="en-AU" sz="3600" b="1" u="sng" dirty="0" smtClean="0"/>
              <a:t>NOT</a:t>
            </a:r>
            <a:r>
              <a:rPr lang="en-AU" sz="3600" dirty="0" smtClean="0"/>
              <a:t> </a:t>
            </a:r>
          </a:p>
          <a:p>
            <a:pPr lvl="1"/>
            <a:r>
              <a:rPr lang="en-AU" sz="3200" dirty="0" smtClean="0"/>
              <a:t>sharing the road nicely (first proposed 1913) or </a:t>
            </a:r>
          </a:p>
          <a:p>
            <a:pPr lvl="1"/>
            <a:r>
              <a:rPr lang="en-AU" sz="3200" dirty="0" smtClean="0"/>
              <a:t>1 metre passing laws (ignored by ~20-30% of drivers)</a:t>
            </a:r>
          </a:p>
          <a:p>
            <a:r>
              <a:rPr lang="en-AU" sz="3600" dirty="0" smtClean="0"/>
              <a:t>Safe System Approach is Best Practice</a:t>
            </a:r>
          </a:p>
          <a:p>
            <a:endParaRPr lang="en-AU" dirty="0" smtClean="0"/>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615" y="471981"/>
            <a:ext cx="2197715" cy="108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432" y="1949552"/>
            <a:ext cx="5077412" cy="3136272"/>
          </a:xfrm>
          <a:prstGeom prst="rect">
            <a:avLst/>
          </a:prstGeom>
        </p:spPr>
      </p:pic>
    </p:spTree>
    <p:extLst>
      <p:ext uri="{BB962C8B-B14F-4D97-AF65-F5344CB8AC3E}">
        <p14:creationId xmlns:p14="http://schemas.microsoft.com/office/powerpoint/2010/main" val="179929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4669</TotalTime>
  <Words>1161</Words>
  <Application>Microsoft Office PowerPoint</Application>
  <PresentationFormat>Widescreen</PresentationFormat>
  <Paragraphs>124</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Retrospect</vt:lpstr>
      <vt:lpstr>Active Transport  (mostly cycling)</vt:lpstr>
      <vt:lpstr>About BikeWest and me</vt:lpstr>
      <vt:lpstr>Who are you? </vt:lpstr>
      <vt:lpstr>Cyclists in Australia! </vt:lpstr>
      <vt:lpstr>Should we encourage more  people to cycle?</vt:lpstr>
      <vt:lpstr>Cycling: the Magic Pill </vt:lpstr>
      <vt:lpstr>Who does cycle? Who wants to cycle?</vt:lpstr>
      <vt:lpstr>Interested but Concerned  in Melbourne</vt:lpstr>
      <vt:lpstr>How do we do it?</vt:lpstr>
      <vt:lpstr>Safe System Approach</vt:lpstr>
      <vt:lpstr>PowerPoint Presentation</vt:lpstr>
      <vt:lpstr>Separated from Volume Traffic</vt:lpstr>
      <vt:lpstr>Separated from Pedestrians</vt:lpstr>
      <vt:lpstr>Treated as Vehicles</vt:lpstr>
      <vt:lpstr>Routes must join together</vt:lpstr>
      <vt:lpstr>Routes must be logical</vt:lpstr>
      <vt:lpstr>Routes must take into account preferences</vt:lpstr>
      <vt:lpstr>Cosmetic Changes should be avoided  (ie paint is not infrastructure)</vt:lpstr>
      <vt:lpstr>Cosmetic Changes should be avoided  (ie paint is not infrastructure)</vt:lpstr>
      <vt:lpstr>Barriers/Dismount must not be used </vt:lpstr>
      <vt:lpstr>Designed by Cyclists  (except MAMILs)</vt:lpstr>
      <vt:lpstr>WE DO EVERYTHING WRONG!!!!</vt:lpstr>
      <vt:lpstr>Bad Bike infrastructure: Western Suburbs Style!</vt:lpstr>
      <vt:lpstr>Bad Bike infrastructure: Western Suburbs Style!</vt:lpstr>
      <vt:lpstr>Bad Bike infrastructure: Western Suburbs Style!</vt:lpstr>
      <vt:lpstr>Why don’t we do it properly?</vt:lpstr>
      <vt:lpstr>Amsterdam wasn’t Amsterdam!!  1971 and 2020</vt:lpstr>
      <vt:lpstr>What’s needed?</vt:lpstr>
      <vt:lpstr>Invisible infrastructure?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Transport  (mostly cycling)</dc:title>
  <dc:creator>John Symons</dc:creator>
  <cp:lastModifiedBy>John Symons</cp:lastModifiedBy>
  <cp:revision>52</cp:revision>
  <dcterms:created xsi:type="dcterms:W3CDTF">2022-10-18T23:09:44Z</dcterms:created>
  <dcterms:modified xsi:type="dcterms:W3CDTF">2022-10-24T23:59:51Z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7dc88d9-fa17-47eb-a208-3e66f59d50e5_Enabled">
    <vt:lpwstr>true</vt:lpwstr>
  </property>
  <property fmtid="{D5CDD505-2E9C-101B-9397-08002B2CF9AE}" pid="3" name="MSIP_Label_d7dc88d9-fa17-47eb-a208-3e66f59d50e5_SetDate">
    <vt:lpwstr>2022-10-18T23:09:45Z</vt:lpwstr>
  </property>
  <property fmtid="{D5CDD505-2E9C-101B-9397-08002B2CF9AE}" pid="4" name="MSIP_Label_d7dc88d9-fa17-47eb-a208-3e66f59d50e5_Method">
    <vt:lpwstr>Standard</vt:lpwstr>
  </property>
  <property fmtid="{D5CDD505-2E9C-101B-9397-08002B2CF9AE}" pid="5" name="MSIP_Label_d7dc88d9-fa17-47eb-a208-3e66f59d50e5_Name">
    <vt:lpwstr>Internal</vt:lpwstr>
  </property>
  <property fmtid="{D5CDD505-2E9C-101B-9397-08002B2CF9AE}" pid="6" name="MSIP_Label_d7dc88d9-fa17-47eb-a208-3e66f59d50e5_SiteId">
    <vt:lpwstr>d51ba343-9258-4ea6-9907-426d8c84ec12</vt:lpwstr>
  </property>
  <property fmtid="{D5CDD505-2E9C-101B-9397-08002B2CF9AE}" pid="7" name="MSIP_Label_d7dc88d9-fa17-47eb-a208-3e66f59d50e5_ActionId">
    <vt:lpwstr>29d1a5e2-a22a-4120-a84d-b0200071c178</vt:lpwstr>
  </property>
  <property fmtid="{D5CDD505-2E9C-101B-9397-08002B2CF9AE}" pid="8" name="MSIP_Label_d7dc88d9-fa17-47eb-a208-3e66f59d50e5_ContentBits">
    <vt:lpwstr>0</vt:lpwstr>
  </property>
</Properties>
</file>